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6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14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media/image27.png" ContentType="image/png"/>
  <Override PartName="/ppt/media/image26.png" ContentType="image/png"/>
  <Override PartName="/ppt/media/image28.png" ContentType="image/png"/>
  <Override PartName="/ppt/media/image25.png" ContentType="image/png"/>
  <Override PartName="/ppt/media/image24.png" ContentType="image/png"/>
  <Override PartName="/ppt/media/image20.png" ContentType="image/png"/>
  <Override PartName="/ppt/media/image19.png" ContentType="image/png"/>
  <Override PartName="/ppt/media/image17.png" ContentType="image/png"/>
  <Override PartName="/ppt/media/image14.png" ContentType="image/png"/>
  <Override PartName="/ppt/media/image16.png" ContentType="image/png"/>
  <Override PartName="/ppt/media/image21.jpeg" ContentType="image/jpeg"/>
  <Override PartName="/ppt/media/image13.png" ContentType="image/png"/>
  <Override PartName="/ppt/media/image23.png" ContentType="image/png"/>
  <Override PartName="/ppt/media/image12.png" ContentType="image/png"/>
  <Override PartName="/ppt/media/image10.png" ContentType="image/png"/>
  <Override PartName="/ppt/media/image9.png" ContentType="image/png"/>
  <Override PartName="/ppt/media/image15.png" ContentType="image/png"/>
  <Override PartName="/ppt/media/image22.png" ContentType="image/png"/>
  <Override PartName="/ppt/media/image8.jpeg" ContentType="image/jpeg"/>
  <Override PartName="/ppt/media/image6.png" ContentType="image/png"/>
  <Override PartName="/ppt/media/image5.png" ContentType="image/png"/>
  <Override PartName="/ppt/media/image18.png" ContentType="image/png"/>
  <Override PartName="/ppt/media/image4.png" ContentType="image/png"/>
  <Override PartName="/ppt/media/image7.png" ContentType="image/png"/>
  <Override PartName="/ppt/media/image3.png" ContentType="image/png"/>
  <Override PartName="/ppt/media/image2.png" ContentType="image/png"/>
  <Override PartName="/ppt/media/image1.png" ContentType="image/png"/>
  <Override PartName="/ppt/media/image1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1200">
                <a:solidFill>
                  <a:srgbClr val="8b8b8b"/>
                </a:solidFill>
                <a:latin typeface="Calibri"/>
              </a:rPr>
              <a:t>2.4.21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C00CA436-8D1F-4D96-8294-68F22B453058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lang="ru-RU">
                <a:latin typeface="Calibri"/>
              </a:rPr>
              <a:t>Для правки текста заголовка щелкните мышью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Calibri"/>
              </a:rPr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400">
                <a:latin typeface="Calibri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Calibri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1.jpeg"/><Relationship Id="rId3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23.png"/><Relationship Id="rId3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png"/><Relationship Id="rId3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27.png"/><Relationship Id="rId3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jpeg"/><Relationship Id="rId3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png"/><Relationship Id="rId3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9.png"/><Relationship Id="rId3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99000" y="1743840"/>
            <a:ext cx="8600040" cy="2284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ru-RU" sz="3600">
                <a:solidFill>
                  <a:srgbClr val="595959"/>
                </a:solidFill>
                <a:latin typeface="Times New Roman"/>
              </a:rPr>
              <a:t>ОТДЕЛ ПО ДЕЛАМ НЕСОВЕРШЕННОЛЕТНИХ  АДМИНИСТРАЦИИ ГУБЕРНАТОРА МОСКОВСКОЙ ОБЛАСТИ </a:t>
            </a:r>
            <a:endParaRPr/>
          </a:p>
        </p:txBody>
      </p:sp>
      <p:sp>
        <p:nvSpPr>
          <p:cNvPr id="40" name="Line 2"/>
          <p:cNvSpPr/>
          <p:nvPr/>
        </p:nvSpPr>
        <p:spPr>
          <a:xfrm>
            <a:off x="656640" y="1781640"/>
            <a:ext cx="7598520" cy="0"/>
          </a:xfrm>
          <a:prstGeom prst="line">
            <a:avLst/>
          </a:prstGeom>
          <a:ln w="25560">
            <a:solidFill>
              <a:srgbClr val="dcaf46"/>
            </a:solidFill>
            <a:custDash>
              <a:ds d="71000" sp="71000"/>
            </a:custDash>
            <a:round/>
          </a:ln>
        </p:spPr>
      </p:sp>
      <p:sp>
        <p:nvSpPr>
          <p:cNvPr id="41" name="Line 3"/>
          <p:cNvSpPr/>
          <p:nvPr/>
        </p:nvSpPr>
        <p:spPr>
          <a:xfrm>
            <a:off x="656640" y="4052160"/>
            <a:ext cx="7598520" cy="0"/>
          </a:xfrm>
          <a:prstGeom prst="line">
            <a:avLst/>
          </a:prstGeom>
          <a:ln w="25560">
            <a:solidFill>
              <a:srgbClr val="d9a627"/>
            </a:solidFill>
            <a:custDash>
              <a:ds d="71000" sp="71000"/>
            </a:custDash>
            <a:round/>
          </a:ln>
        </p:spPr>
      </p:sp>
      <p:pic>
        <p:nvPicPr>
          <p:cNvPr id="42" name="Рисунок 8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53440" y="244440"/>
            <a:ext cx="2919600" cy="1365120"/>
          </a:xfrm>
          <a:prstGeom prst="rect">
            <a:avLst/>
          </a:prstGeom>
          <a:ln>
            <a:noFill/>
          </a:ln>
        </p:spPr>
      </p:pic>
      <p:sp>
        <p:nvSpPr>
          <p:cNvPr id="43" name="CustomShape 4"/>
          <p:cNvSpPr/>
          <p:nvPr/>
        </p:nvSpPr>
        <p:spPr>
          <a:xfrm>
            <a:off x="1442520" y="4430160"/>
            <a:ext cx="6490440" cy="1614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2000">
                <a:solidFill>
                  <a:srgbClr val="000000"/>
                </a:solidFill>
                <a:latin typeface="Times New Roman"/>
              </a:rPr>
              <a:t>ПАМЯТКА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>
                <a:solidFill>
                  <a:srgbClr val="000000"/>
                </a:solidFill>
                <a:latin typeface="Times New Roman"/>
              </a:rPr>
              <a:t>порядок блокирования информации, причиняющей вред здоровью и развитию детей, распространяемую 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>
                <a:solidFill>
                  <a:srgbClr val="000000"/>
                </a:solidFill>
                <a:latin typeface="Times New Roman"/>
              </a:rPr>
              <a:t>в сети «Интернет»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Рисунок 8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53440" y="244440"/>
            <a:ext cx="2919600" cy="1365120"/>
          </a:xfrm>
          <a:prstGeom prst="rect">
            <a:avLst/>
          </a:prstGeom>
          <a:ln>
            <a:noFill/>
          </a:ln>
        </p:spPr>
      </p:pic>
      <p:sp>
        <p:nvSpPr>
          <p:cNvPr id="94" name="CustomShape 1"/>
          <p:cNvSpPr/>
          <p:nvPr/>
        </p:nvSpPr>
        <p:spPr>
          <a:xfrm>
            <a:off x="978840" y="1437480"/>
            <a:ext cx="8023320" cy="5407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d0d0d0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round/>
          </a:ln>
        </p:spPr>
        <p:txBody>
          <a:bodyPr lIns="90000" rIns="90000" tIns="45000" bIns="45000" anchor="ctr"/>
          <a:p>
            <a:pPr algn="just">
              <a:lnSpc>
                <a:spcPct val="115000"/>
              </a:lnSpc>
            </a:pPr>
            <a:r>
              <a:rPr lang="ru-RU">
                <a:solidFill>
                  <a:srgbClr val="000000"/>
                </a:solidFill>
                <a:latin typeface="Times New Roman"/>
              </a:rPr>
              <a:t>Через некоторое время Вы получаете первичную обратную информацию:</a:t>
            </a:r>
            <a:endParaRPr/>
          </a:p>
        </p:txBody>
      </p:sp>
      <p:sp>
        <p:nvSpPr>
          <p:cNvPr id="95" name="CustomShape 2"/>
          <p:cNvSpPr/>
          <p:nvPr/>
        </p:nvSpPr>
        <p:spPr>
          <a:xfrm>
            <a:off x="360720" y="1432080"/>
            <a:ext cx="463320" cy="5407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c1be"/>
              </a:gs>
              <a:gs pos="100000">
                <a:srgbClr val="ffe5e5"/>
              </a:gs>
            </a:gsLst>
            <a:lin ang="16200000"/>
          </a:gradFill>
          <a:ln w="9360">
            <a:solidFill>
              <a:srgbClr val="be4b48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8.</a:t>
            </a:r>
            <a:endParaRPr/>
          </a:p>
        </p:txBody>
      </p:sp>
      <p:sp>
        <p:nvSpPr>
          <p:cNvPr id="96" name="CustomShape 3"/>
          <p:cNvSpPr/>
          <p:nvPr/>
        </p:nvSpPr>
        <p:spPr>
          <a:xfrm>
            <a:off x="978840" y="2134800"/>
            <a:ext cx="8023320" cy="78948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d0d0d0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round/>
          </a:ln>
        </p:spPr>
        <p:txBody>
          <a:bodyPr lIns="90000" rIns="90000" tIns="45000" bIns="45000" anchor="ctr"/>
          <a:p>
            <a:pPr algn="just">
              <a:lnSpc>
                <a:spcPct val="115000"/>
              </a:lnSpc>
            </a:pPr>
            <a:r>
              <a:rPr lang="ru-RU" sz="1400">
                <a:solidFill>
                  <a:srgbClr val="000000"/>
                </a:solidFill>
                <a:latin typeface="Times New Roman"/>
              </a:rPr>
              <a:t>1-ое электронное сообщение: </a:t>
            </a:r>
            <a:endParaRPr/>
          </a:p>
          <a:p>
            <a:pPr algn="just">
              <a:lnSpc>
                <a:spcPct val="115000"/>
              </a:lnSpc>
            </a:pPr>
            <a:r>
              <a:rPr lang="ru-RU" sz="1400">
                <a:solidFill>
                  <a:srgbClr val="000000"/>
                </a:solidFill>
                <a:latin typeface="Times New Roman"/>
              </a:rPr>
              <a:t>Роскомнадзор направляет на указанную Вами электронную почту информацию о том, что будет проведена проверка указанного Вами ресурса на наличие материалов с противоправным контентом.</a:t>
            </a:r>
            <a:endParaRPr/>
          </a:p>
        </p:txBody>
      </p:sp>
      <p:pic>
        <p:nvPicPr>
          <p:cNvPr id="97" name="Picture 10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101960" y="3081240"/>
            <a:ext cx="7776720" cy="3776400"/>
          </a:xfrm>
          <a:prstGeom prst="rect">
            <a:avLst/>
          </a:prstGeom>
          <a:ln>
            <a:solidFill>
              <a:srgbClr val="77933c"/>
            </a:solidFill>
          </a:ln>
        </p:spPr>
      </p:pic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Рисунок 8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53440" y="244440"/>
            <a:ext cx="2919600" cy="1365120"/>
          </a:xfrm>
          <a:prstGeom prst="rect">
            <a:avLst/>
          </a:prstGeom>
          <a:ln>
            <a:noFill/>
          </a:ln>
        </p:spPr>
      </p:pic>
      <p:sp>
        <p:nvSpPr>
          <p:cNvPr id="99" name="CustomShape 1"/>
          <p:cNvSpPr/>
          <p:nvPr/>
        </p:nvSpPr>
        <p:spPr>
          <a:xfrm>
            <a:off x="360720" y="1432080"/>
            <a:ext cx="463320" cy="5407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c1be"/>
              </a:gs>
              <a:gs pos="100000">
                <a:srgbClr val="ffe5e5"/>
              </a:gs>
            </a:gsLst>
            <a:lin ang="16200000"/>
          </a:gradFill>
          <a:ln w="9360">
            <a:solidFill>
              <a:srgbClr val="be4b48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9.</a:t>
            </a:r>
            <a:endParaRPr/>
          </a:p>
        </p:txBody>
      </p:sp>
      <p:sp>
        <p:nvSpPr>
          <p:cNvPr id="100" name="CustomShape 2"/>
          <p:cNvSpPr/>
          <p:nvPr/>
        </p:nvSpPr>
        <p:spPr>
          <a:xfrm>
            <a:off x="978840" y="1432080"/>
            <a:ext cx="8023320" cy="78948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d0d0d0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round/>
          </a:ln>
        </p:spPr>
        <p:txBody>
          <a:bodyPr lIns="90000" rIns="90000" tIns="45000" bIns="45000" anchor="ctr"/>
          <a:p>
            <a:pPr algn="just">
              <a:lnSpc>
                <a:spcPct val="115000"/>
              </a:lnSpc>
            </a:pPr>
            <a:r>
              <a:rPr lang="ru-RU" sz="1400">
                <a:solidFill>
                  <a:srgbClr val="000000"/>
                </a:solidFill>
                <a:latin typeface="Times New Roman"/>
              </a:rPr>
              <a:t>2-ое электронное сообщение: </a:t>
            </a:r>
            <a:endParaRPr/>
          </a:p>
          <a:p>
            <a:pPr algn="just">
              <a:lnSpc>
                <a:spcPct val="115000"/>
              </a:lnSpc>
            </a:pPr>
            <a:r>
              <a:rPr lang="ru-RU" sz="1400">
                <a:solidFill>
                  <a:srgbClr val="000000"/>
                </a:solidFill>
                <a:latin typeface="Times New Roman"/>
              </a:rPr>
              <a:t>Роскомнадзор направляет информацию о проведённой проверке указанного Вами ресурса и сообщает о том, содержит или не содержит направленный Вами электронный ресурс противоправный контент.</a:t>
            </a:r>
            <a:endParaRPr/>
          </a:p>
        </p:txBody>
      </p:sp>
      <p:pic>
        <p:nvPicPr>
          <p:cNvPr id="101" name="Picture 4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573480" y="2349720"/>
            <a:ext cx="8428680" cy="4398480"/>
          </a:xfrm>
          <a:prstGeom prst="rect">
            <a:avLst/>
          </a:prstGeom>
          <a:ln>
            <a:noFill/>
          </a:ln>
        </p:spPr>
      </p:pic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Рисунок 8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53440" y="244440"/>
            <a:ext cx="2919600" cy="1365120"/>
          </a:xfrm>
          <a:prstGeom prst="rect">
            <a:avLst/>
          </a:prstGeom>
          <a:ln>
            <a:noFill/>
          </a:ln>
        </p:spPr>
      </p:pic>
      <p:sp>
        <p:nvSpPr>
          <p:cNvPr id="103" name="CustomShape 1"/>
          <p:cNvSpPr/>
          <p:nvPr/>
        </p:nvSpPr>
        <p:spPr>
          <a:xfrm>
            <a:off x="253440" y="1455480"/>
            <a:ext cx="2733840" cy="4249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15000"/>
              </a:lnSpc>
            </a:pPr>
            <a:r>
              <a:rPr lang="ru-RU" sz="1600">
                <a:solidFill>
                  <a:srgbClr val="000000"/>
                </a:solidFill>
                <a:latin typeface="Times New Roman"/>
              </a:rPr>
              <a:t>Для того, чтобы проверить внесён ли указанный Вами ресурс в Единый реестр, Вам необходимо ввести искомый ресурс и защитный код на странице: </a:t>
            </a:r>
            <a:endParaRPr/>
          </a:p>
          <a:p>
            <a:pPr>
              <a:lnSpc>
                <a:spcPct val="115000"/>
              </a:lnSpc>
            </a:pPr>
            <a:endParaRPr/>
          </a:p>
          <a:p>
            <a:pPr>
              <a:lnSpc>
                <a:spcPct val="115000"/>
              </a:lnSpc>
            </a:pPr>
            <a:r>
              <a:rPr lang="ru-RU" sz="1600">
                <a:solidFill>
                  <a:srgbClr val="000000"/>
                </a:solidFill>
                <a:latin typeface="Times New Roman"/>
              </a:rPr>
              <a:t>Для того, чтобы проверить заблокирован ли искомый ресурс, Вам необходимо ввести электронный адрес искомого ресурса в поисковую систему Интернет.</a:t>
            </a:r>
            <a:endParaRPr/>
          </a:p>
        </p:txBody>
      </p:sp>
      <p:pic>
        <p:nvPicPr>
          <p:cNvPr id="104" name="Picture 4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3059280" y="522000"/>
            <a:ext cx="5959080" cy="5673240"/>
          </a:xfrm>
          <a:prstGeom prst="rect">
            <a:avLst/>
          </a:prstGeom>
          <a:ln>
            <a:noFill/>
          </a:ln>
        </p:spPr>
      </p:pic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Рисунок 8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53440" y="244440"/>
            <a:ext cx="2919600" cy="1365120"/>
          </a:xfrm>
          <a:prstGeom prst="rect">
            <a:avLst/>
          </a:prstGeom>
          <a:ln>
            <a:noFill/>
          </a:ln>
        </p:spPr>
      </p:pic>
      <p:pic>
        <p:nvPicPr>
          <p:cNvPr id="106" name="Рисунок 1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16200" y="3921480"/>
            <a:ext cx="6210000" cy="2723760"/>
          </a:xfrm>
          <a:prstGeom prst="rect">
            <a:avLst/>
          </a:prstGeom>
          <a:ln>
            <a:noFill/>
          </a:ln>
        </p:spPr>
      </p:pic>
      <p:sp>
        <p:nvSpPr>
          <p:cNvPr id="107" name="CustomShape 1"/>
          <p:cNvSpPr/>
          <p:nvPr/>
        </p:nvSpPr>
        <p:spPr>
          <a:xfrm>
            <a:off x="253440" y="1449360"/>
            <a:ext cx="8672760" cy="220788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d0d0d0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round/>
          </a:ln>
        </p:spPr>
        <p:txBody>
          <a:bodyPr lIns="90000" rIns="90000" tIns="45000" bIns="45000" anchor="ctr"/>
          <a:p>
            <a:pPr algn="just">
              <a:lnSpc>
                <a:spcPct val="115000"/>
              </a:lnSpc>
            </a:pPr>
            <a:r>
              <a:rPr lang="ru-RU">
                <a:solidFill>
                  <a:srgbClr val="000000"/>
                </a:solidFill>
                <a:latin typeface="Times New Roman"/>
              </a:rPr>
              <a:t>В случае, если страница сайта не внесена в Единый реестр и не заблокирована, а Вам поступало электронное сообщение о наличии противоправного контента, Вам необходимо обратиться на горячую линию Единого реестра по электронному адресу </a:t>
            </a:r>
            <a:r>
              <a:rPr lang="ru-RU">
                <a:solidFill>
                  <a:srgbClr val="000000"/>
                </a:solidFill>
                <a:latin typeface="Times New Roman"/>
              </a:rPr>
              <a:t> (предварительно ознакомившись с регламентом работы горячей линии, осуществляемой посредством электронных сообщений).</a:t>
            </a:r>
            <a:endParaRPr/>
          </a:p>
        </p:txBody>
      </p:sp>
      <p:sp>
        <p:nvSpPr>
          <p:cNvPr id="108" name="CustomShape 2"/>
          <p:cNvSpPr/>
          <p:nvPr/>
        </p:nvSpPr>
        <p:spPr>
          <a:xfrm>
            <a:off x="0" y="3921480"/>
            <a:ext cx="2715840" cy="27943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c1be"/>
              </a:gs>
              <a:gs pos="100000">
                <a:srgbClr val="ffe5e5"/>
              </a:gs>
            </a:gsLst>
            <a:lin ang="16200000"/>
          </a:gradFill>
          <a:ln w="9360">
            <a:solidFill>
              <a:srgbClr val="be4b48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 sz="1600">
                <a:solidFill>
                  <a:srgbClr val="000000"/>
                </a:solidFill>
                <a:latin typeface="Times New Roman"/>
              </a:rPr>
              <a:t>Узнать ответы на типичные вопросы, которые возникают при обращении в Роскомнадзор, Вы можете на специальной вкладке http://eais.rkn.gov.ru/faq/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Рисунок 8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53440" y="244440"/>
            <a:ext cx="2919600" cy="1365120"/>
          </a:xfrm>
          <a:prstGeom prst="rect">
            <a:avLst/>
          </a:prstGeom>
          <a:ln>
            <a:noFill/>
          </a:ln>
        </p:spPr>
      </p:pic>
      <p:sp>
        <p:nvSpPr>
          <p:cNvPr id="110" name="CustomShape 1"/>
          <p:cNvSpPr/>
          <p:nvPr/>
        </p:nvSpPr>
        <p:spPr>
          <a:xfrm>
            <a:off x="253440" y="1378080"/>
            <a:ext cx="8672760" cy="531216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e3fbc2"/>
              </a:gs>
              <a:gs pos="100000">
                <a:srgbClr val="f4ffe6"/>
              </a:gs>
            </a:gsLst>
            <a:lin ang="16200000"/>
          </a:gradFill>
          <a:ln w="9360">
            <a:solidFill>
              <a:srgbClr val="98b855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15000"/>
              </a:lnSpc>
            </a:pPr>
            <a:r>
              <a:rPr b="1" lang="ru-RU">
                <a:solidFill>
                  <a:srgbClr val="000000"/>
                </a:solidFill>
                <a:latin typeface="Times New Roman"/>
              </a:rPr>
              <a:t>Будем рады Вашей обратной информации о результате успешного блокирования страниц сайтов, содержащих противоправную информацию.</a:t>
            </a:r>
            <a:r>
              <a:rPr lang="ru-RU">
                <a:solidFill>
                  <a:srgbClr val="000000"/>
                </a:solidFill>
                <a:latin typeface="Times New Roman"/>
              </a:rPr>
              <a:t> </a:t>
            </a:r>
            <a:endParaRPr/>
          </a:p>
          <a:p>
            <a:pPr algn="ctr">
              <a:lnSpc>
                <a:spcPct val="115000"/>
              </a:lnSpc>
            </a:pPr>
            <a:endParaRPr/>
          </a:p>
          <a:p>
            <a:pPr algn="ctr">
              <a:lnSpc>
                <a:spcPct val="115000"/>
              </a:lnSpc>
            </a:pPr>
            <a:r>
              <a:rPr lang="ru-RU">
                <a:solidFill>
                  <a:srgbClr val="000000"/>
                </a:solidFill>
                <a:latin typeface="Times New Roman"/>
              </a:rPr>
              <a:t>Для этого Вы можете направить на электронный адрес </a:t>
            </a:r>
            <a:endParaRPr/>
          </a:p>
          <a:p>
            <a:pPr algn="just">
              <a:lnSpc>
                <a:spcPct val="115000"/>
              </a:lnSpc>
            </a:pPr>
            <a:endParaRPr/>
          </a:p>
          <a:p>
            <a:pPr algn="ctr">
              <a:lnSpc>
                <a:spcPct val="115000"/>
              </a:lnSpc>
            </a:pPr>
            <a:r>
              <a:rPr b="1" lang="ru-RU">
                <a:solidFill>
                  <a:srgbClr val="000000"/>
                </a:solidFill>
                <a:latin typeface="Times New Roman"/>
              </a:rPr>
              <a:t>Московской областной комиссии по делам несовершеннолетних и защите их прав mosobkdn@mail.ru </a:t>
            </a:r>
            <a:endParaRPr/>
          </a:p>
          <a:p>
            <a:pPr algn="ctr">
              <a:lnSpc>
                <a:spcPct val="115000"/>
              </a:lnSpc>
            </a:pPr>
            <a:endParaRPr/>
          </a:p>
          <a:p>
            <a:pPr algn="ctr">
              <a:lnSpc>
                <a:spcPct val="115000"/>
              </a:lnSpc>
            </a:pPr>
            <a:r>
              <a:rPr lang="ru-RU">
                <a:solidFill>
                  <a:srgbClr val="000000"/>
                </a:solidFill>
                <a:latin typeface="Times New Roman"/>
              </a:rPr>
              <a:t>сообщение, в котором рассказать об успешном опыте реагирования на информацию, наносящую вред здоровью и развитию детей, распространяемую в сети Интернет.</a:t>
            </a:r>
            <a:endParaRPr/>
          </a:p>
          <a:p>
            <a:pPr algn="just">
              <a:lnSpc>
                <a:spcPct val="115000"/>
              </a:lnSpc>
            </a:pPr>
            <a:endParaRPr/>
          </a:p>
          <a:p>
            <a:pPr algn="ctr">
              <a:lnSpc>
                <a:spcPct val="115000"/>
              </a:lnSpc>
            </a:pPr>
            <a:r>
              <a:rPr lang="ru-RU">
                <a:solidFill>
                  <a:srgbClr val="000000"/>
                </a:solidFill>
                <a:latin typeface="Times New Roman"/>
              </a:rPr>
              <a:t>Мы готовы опубликовать предоставленную Вами информацию на нашем сайте </a:t>
            </a:r>
            <a:r>
              <a:rPr lang="ru-RU">
                <a:solidFill>
                  <a:srgbClr val="000000"/>
                </a:solidFill>
                <a:latin typeface="Times New Roman"/>
              </a:rPr>
              <a:t> для того, чтобы познакомить с ней широкий круг пользователей сети Интернет и неравнодушных людей.</a:t>
            </a:r>
            <a:endParaRPr/>
          </a:p>
          <a:p>
            <a:pPr algn="just">
              <a:lnSpc>
                <a:spcPct val="115000"/>
              </a:lnSpc>
            </a:pP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Рисунок 8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53440" y="244440"/>
            <a:ext cx="2919600" cy="1365120"/>
          </a:xfrm>
          <a:prstGeom prst="rect">
            <a:avLst/>
          </a:prstGeom>
          <a:ln>
            <a:noFill/>
          </a:ln>
        </p:spPr>
      </p:pic>
      <p:sp>
        <p:nvSpPr>
          <p:cNvPr id="45" name="CustomShape 1"/>
          <p:cNvSpPr/>
          <p:nvPr/>
        </p:nvSpPr>
        <p:spPr>
          <a:xfrm>
            <a:off x="3528720" y="360720"/>
            <a:ext cx="4687560" cy="927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bfd4fe"/>
              </a:gs>
              <a:gs pos="100000">
                <a:srgbClr val="e5efff"/>
              </a:gs>
            </a:gsLst>
            <a:lin ang="16200000"/>
          </a:gradFill>
          <a:ln w="9360">
            <a:solidFill>
              <a:srgbClr val="4a7ebb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Times New Roman"/>
              </a:rPr>
              <a:t>ИНФОРМАЦИЯ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Times New Roman"/>
              </a:rPr>
              <a:t>Причиняющая вред здоровью и развитию несовершеннолетних</a:t>
            </a:r>
            <a:endParaRPr/>
          </a:p>
        </p:txBody>
      </p:sp>
      <p:sp>
        <p:nvSpPr>
          <p:cNvPr id="46" name="CustomShape 2"/>
          <p:cNvSpPr/>
          <p:nvPr/>
        </p:nvSpPr>
        <p:spPr>
          <a:xfrm>
            <a:off x="978840" y="1777320"/>
            <a:ext cx="8023320" cy="5407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d0d0d0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Информация побуждающая детей к совершению действий, представляющих угрозу их жизни и (или) здоровью, в том числе к причинению вреда своему здоровью, самоубийству.</a:t>
            </a:r>
            <a:endParaRPr/>
          </a:p>
        </p:txBody>
      </p:sp>
      <p:sp>
        <p:nvSpPr>
          <p:cNvPr id="47" name="CustomShape 3"/>
          <p:cNvSpPr/>
          <p:nvPr/>
        </p:nvSpPr>
        <p:spPr>
          <a:xfrm>
            <a:off x="360720" y="1771920"/>
            <a:ext cx="463320" cy="5407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c1be"/>
              </a:gs>
              <a:gs pos="100000">
                <a:srgbClr val="ffe5e5"/>
              </a:gs>
            </a:gsLst>
            <a:lin ang="16200000"/>
          </a:gradFill>
          <a:ln w="9360">
            <a:solidFill>
              <a:srgbClr val="be4b48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1.</a:t>
            </a:r>
            <a:endParaRPr/>
          </a:p>
        </p:txBody>
      </p:sp>
      <p:sp>
        <p:nvSpPr>
          <p:cNvPr id="48" name="CustomShape 4"/>
          <p:cNvSpPr/>
          <p:nvPr/>
        </p:nvSpPr>
        <p:spPr>
          <a:xfrm>
            <a:off x="360720" y="2723760"/>
            <a:ext cx="463320" cy="5407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c1be"/>
              </a:gs>
              <a:gs pos="100000">
                <a:srgbClr val="ffe5e5"/>
              </a:gs>
            </a:gsLst>
            <a:lin ang="16200000"/>
          </a:gradFill>
          <a:ln w="9360">
            <a:solidFill>
              <a:srgbClr val="be4b48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2.</a:t>
            </a:r>
            <a:endParaRPr/>
          </a:p>
        </p:txBody>
      </p:sp>
      <p:sp>
        <p:nvSpPr>
          <p:cNvPr id="49" name="CustomShape 5"/>
          <p:cNvSpPr/>
          <p:nvPr/>
        </p:nvSpPr>
        <p:spPr>
          <a:xfrm>
            <a:off x="978840" y="2515680"/>
            <a:ext cx="8023320" cy="95688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d0d0d0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Информация способная вызвать у детей желание употребить наркотические средства, психотропные и (или) одурманивающие вещества, табачные изделия, алкогольную и спиртосодержащую продукцию, принять участие в азартных играх, заниматься проституцией, бродяжничеством или попрошайничеством.</a:t>
            </a:r>
            <a:endParaRPr/>
          </a:p>
        </p:txBody>
      </p:sp>
      <p:sp>
        <p:nvSpPr>
          <p:cNvPr id="50" name="CustomShape 6"/>
          <p:cNvSpPr/>
          <p:nvPr/>
        </p:nvSpPr>
        <p:spPr>
          <a:xfrm>
            <a:off x="360720" y="3674880"/>
            <a:ext cx="463320" cy="5407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c1be"/>
              </a:gs>
              <a:gs pos="100000">
                <a:srgbClr val="ffe5e5"/>
              </a:gs>
            </a:gsLst>
            <a:lin ang="16200000"/>
          </a:gradFill>
          <a:ln w="9360">
            <a:solidFill>
              <a:srgbClr val="be4b48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3.</a:t>
            </a:r>
            <a:endParaRPr/>
          </a:p>
        </p:txBody>
      </p:sp>
      <p:sp>
        <p:nvSpPr>
          <p:cNvPr id="51" name="CustomShape 7"/>
          <p:cNvSpPr/>
          <p:nvPr/>
        </p:nvSpPr>
        <p:spPr>
          <a:xfrm>
            <a:off x="360720" y="4350960"/>
            <a:ext cx="463320" cy="5407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c1be"/>
              </a:gs>
              <a:gs pos="100000">
                <a:srgbClr val="ffe5e5"/>
              </a:gs>
            </a:gsLst>
            <a:lin ang="16200000"/>
          </a:gradFill>
          <a:ln w="9360">
            <a:solidFill>
              <a:srgbClr val="be4b48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4.</a:t>
            </a:r>
            <a:endParaRPr/>
          </a:p>
        </p:txBody>
      </p:sp>
      <p:sp>
        <p:nvSpPr>
          <p:cNvPr id="52" name="CustomShape 8"/>
          <p:cNvSpPr/>
          <p:nvPr/>
        </p:nvSpPr>
        <p:spPr>
          <a:xfrm>
            <a:off x="978840" y="3670560"/>
            <a:ext cx="8023320" cy="54468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d0d0d0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Информация обосновывающая или оправдывающая допустимость насилия и (или) жестокости либо побуждающая осуществлять насильственные действия по отношению к людям или животным.</a:t>
            </a:r>
            <a:endParaRPr/>
          </a:p>
        </p:txBody>
      </p:sp>
      <p:sp>
        <p:nvSpPr>
          <p:cNvPr id="53" name="CustomShape 9"/>
          <p:cNvSpPr/>
          <p:nvPr/>
        </p:nvSpPr>
        <p:spPr>
          <a:xfrm>
            <a:off x="978840" y="4378680"/>
            <a:ext cx="8023320" cy="4849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d0d0d0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Информация отрицающая семейные ценности, пропагандирующая нетрадиционные сексуальные отношения и формирующая неуважение к родителям и (или) другим членам семьи.</a:t>
            </a:r>
            <a:endParaRPr/>
          </a:p>
        </p:txBody>
      </p:sp>
      <p:sp>
        <p:nvSpPr>
          <p:cNvPr id="54" name="CustomShape 10"/>
          <p:cNvSpPr/>
          <p:nvPr/>
        </p:nvSpPr>
        <p:spPr>
          <a:xfrm>
            <a:off x="978840" y="5027040"/>
            <a:ext cx="2781360" cy="5407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d0d0d0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Информация оправдывающая противоправное поведение.</a:t>
            </a:r>
            <a:endParaRPr/>
          </a:p>
        </p:txBody>
      </p:sp>
      <p:sp>
        <p:nvSpPr>
          <p:cNvPr id="55" name="CustomShape 11"/>
          <p:cNvSpPr/>
          <p:nvPr/>
        </p:nvSpPr>
        <p:spPr>
          <a:xfrm>
            <a:off x="360720" y="5027040"/>
            <a:ext cx="463320" cy="5407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c1be"/>
              </a:gs>
              <a:gs pos="100000">
                <a:srgbClr val="ffe5e5"/>
              </a:gs>
            </a:gsLst>
            <a:lin ang="16200000"/>
          </a:gradFill>
          <a:ln w="9360">
            <a:solidFill>
              <a:srgbClr val="be4b48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5.</a:t>
            </a:r>
            <a:endParaRPr/>
          </a:p>
        </p:txBody>
      </p:sp>
      <p:sp>
        <p:nvSpPr>
          <p:cNvPr id="56" name="CustomShape 12"/>
          <p:cNvSpPr/>
          <p:nvPr/>
        </p:nvSpPr>
        <p:spPr>
          <a:xfrm>
            <a:off x="4533480" y="5037840"/>
            <a:ext cx="2781360" cy="5407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d0d0d0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Информация содержащая нецензурную брань.</a:t>
            </a:r>
            <a:endParaRPr/>
          </a:p>
        </p:txBody>
      </p:sp>
      <p:sp>
        <p:nvSpPr>
          <p:cNvPr id="57" name="CustomShape 13"/>
          <p:cNvSpPr/>
          <p:nvPr/>
        </p:nvSpPr>
        <p:spPr>
          <a:xfrm>
            <a:off x="3915000" y="5037840"/>
            <a:ext cx="463320" cy="5407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c1be"/>
              </a:gs>
              <a:gs pos="100000">
                <a:srgbClr val="ffe5e5"/>
              </a:gs>
            </a:gsLst>
            <a:lin ang="16200000"/>
          </a:gradFill>
          <a:ln w="9360">
            <a:solidFill>
              <a:srgbClr val="be4b48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6.</a:t>
            </a:r>
            <a:endParaRPr/>
          </a:p>
        </p:txBody>
      </p:sp>
      <p:sp>
        <p:nvSpPr>
          <p:cNvPr id="58" name="CustomShape 14"/>
          <p:cNvSpPr/>
          <p:nvPr/>
        </p:nvSpPr>
        <p:spPr>
          <a:xfrm>
            <a:off x="978840" y="5797800"/>
            <a:ext cx="2781360" cy="5407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d0d0d0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Информация порнографического характера.</a:t>
            </a:r>
            <a:endParaRPr/>
          </a:p>
        </p:txBody>
      </p:sp>
      <p:sp>
        <p:nvSpPr>
          <p:cNvPr id="59" name="CustomShape 15"/>
          <p:cNvSpPr/>
          <p:nvPr/>
        </p:nvSpPr>
        <p:spPr>
          <a:xfrm>
            <a:off x="360720" y="5797800"/>
            <a:ext cx="463320" cy="5407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c1be"/>
              </a:gs>
              <a:gs pos="100000">
                <a:srgbClr val="ffe5e5"/>
              </a:gs>
            </a:gsLst>
            <a:lin ang="16200000"/>
          </a:gradFill>
          <a:ln w="9360">
            <a:solidFill>
              <a:srgbClr val="be4b48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7.</a:t>
            </a:r>
            <a:endParaRPr/>
          </a:p>
        </p:txBody>
      </p:sp>
      <p:sp>
        <p:nvSpPr>
          <p:cNvPr id="60" name="CustomShape 16"/>
          <p:cNvSpPr/>
          <p:nvPr/>
        </p:nvSpPr>
        <p:spPr>
          <a:xfrm>
            <a:off x="4533480" y="5797800"/>
            <a:ext cx="4365720" cy="105984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d0d0d0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Информация о несовершеннолетнем, пострадавшем в результате противоправных действий (бездействия), включая фамилии, имена, отчества, фото- и видеоизображения такого несовершеннолетнего.</a:t>
            </a:r>
            <a:endParaRPr/>
          </a:p>
        </p:txBody>
      </p:sp>
      <p:sp>
        <p:nvSpPr>
          <p:cNvPr id="61" name="CustomShape 17"/>
          <p:cNvSpPr/>
          <p:nvPr/>
        </p:nvSpPr>
        <p:spPr>
          <a:xfrm>
            <a:off x="3915000" y="6068160"/>
            <a:ext cx="463320" cy="5407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c1be"/>
              </a:gs>
              <a:gs pos="100000">
                <a:srgbClr val="ffe5e5"/>
              </a:gs>
            </a:gsLst>
            <a:lin ang="16200000"/>
          </a:gradFill>
          <a:ln w="9360">
            <a:solidFill>
              <a:srgbClr val="be4b48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8.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Рисунок 8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53440" y="244440"/>
            <a:ext cx="2919600" cy="1365120"/>
          </a:xfrm>
          <a:prstGeom prst="rect">
            <a:avLst/>
          </a:prstGeom>
          <a:ln>
            <a:noFill/>
          </a:ln>
        </p:spPr>
      </p:pic>
      <p:sp>
        <p:nvSpPr>
          <p:cNvPr id="63" name="CustomShape 1"/>
          <p:cNvSpPr/>
          <p:nvPr/>
        </p:nvSpPr>
        <p:spPr>
          <a:xfrm>
            <a:off x="3173400" y="360720"/>
            <a:ext cx="5171760" cy="927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bfd4fe"/>
              </a:gs>
              <a:gs pos="100000">
                <a:srgbClr val="e5efff"/>
              </a:gs>
            </a:gsLst>
            <a:lin ang="16200000"/>
          </a:gradFill>
          <a:ln w="9360">
            <a:solidFill>
              <a:srgbClr val="4a7ebb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Times New Roman"/>
              </a:rPr>
              <a:t>ПОРЯДОК 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Times New Roman"/>
              </a:rPr>
              <a:t>блокирования информации, причиняющий вред здоровью и развитию несовершеннолетних</a:t>
            </a:r>
            <a:endParaRPr/>
          </a:p>
        </p:txBody>
      </p:sp>
      <p:sp>
        <p:nvSpPr>
          <p:cNvPr id="64" name="CustomShape 2"/>
          <p:cNvSpPr/>
          <p:nvPr/>
        </p:nvSpPr>
        <p:spPr>
          <a:xfrm>
            <a:off x="978840" y="1632960"/>
            <a:ext cx="8023320" cy="5407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d0d0d0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round/>
          </a:ln>
        </p:spPr>
        <p:txBody>
          <a:bodyPr lIns="90000" rIns="90000" tIns="45000" bIns="45000" anchor="ctr"/>
          <a:p>
            <a:pPr algn="just">
              <a:lnSpc>
                <a:spcPct val="115000"/>
              </a:lnSpc>
            </a:pPr>
            <a:r>
              <a:rPr lang="ru-RU">
                <a:solidFill>
                  <a:srgbClr val="000000"/>
                </a:solidFill>
                <a:latin typeface="Times New Roman"/>
              </a:rPr>
              <a:t>Зайти на Единый реестр доменных имен сайта Роскомнадзора </a:t>
            </a:r>
            <a:r>
              <a:rPr lang="ru-RU">
                <a:solidFill>
                  <a:srgbClr val="000000"/>
                </a:solidFill>
                <a:latin typeface="Times New Roman"/>
              </a:rPr>
              <a:t> в раздел «Приём сообщений».</a:t>
            </a:r>
            <a:endParaRPr/>
          </a:p>
        </p:txBody>
      </p:sp>
      <p:sp>
        <p:nvSpPr>
          <p:cNvPr id="65" name="CustomShape 3"/>
          <p:cNvSpPr/>
          <p:nvPr/>
        </p:nvSpPr>
        <p:spPr>
          <a:xfrm>
            <a:off x="360720" y="1627560"/>
            <a:ext cx="463320" cy="5407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c1be"/>
              </a:gs>
              <a:gs pos="100000">
                <a:srgbClr val="ffe5e5"/>
              </a:gs>
            </a:gsLst>
            <a:lin ang="16200000"/>
          </a:gradFill>
          <a:ln w="9360">
            <a:solidFill>
              <a:srgbClr val="be4b48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1.</a:t>
            </a:r>
            <a:endParaRPr/>
          </a:p>
        </p:txBody>
      </p:sp>
      <p:pic>
        <p:nvPicPr>
          <p:cNvPr id="66" name="Picture 5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978840" y="2421000"/>
            <a:ext cx="8023320" cy="43164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Рисунок 8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53440" y="244440"/>
            <a:ext cx="2919600" cy="1365120"/>
          </a:xfrm>
          <a:prstGeom prst="rect">
            <a:avLst/>
          </a:prstGeom>
          <a:ln>
            <a:noFill/>
          </a:ln>
        </p:spPr>
      </p:pic>
      <p:sp>
        <p:nvSpPr>
          <p:cNvPr id="68" name="CustomShape 1"/>
          <p:cNvSpPr/>
          <p:nvPr/>
        </p:nvSpPr>
        <p:spPr>
          <a:xfrm>
            <a:off x="978840" y="1648440"/>
            <a:ext cx="8023320" cy="5407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d0d0d0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round/>
          </a:ln>
        </p:spPr>
        <p:txBody>
          <a:bodyPr lIns="90000" rIns="90000" tIns="45000" bIns="45000" anchor="ctr"/>
          <a:p>
            <a:pPr algn="just">
              <a:lnSpc>
                <a:spcPct val="115000"/>
              </a:lnSpc>
            </a:pPr>
            <a:r>
              <a:rPr lang="ru-RU">
                <a:solidFill>
                  <a:srgbClr val="000000"/>
                </a:solidFill>
                <a:latin typeface="Times New Roman"/>
              </a:rPr>
              <a:t>Заполнить форму заявки в электронном виде (обращаем внимание на поля, обязательные для заполнения).</a:t>
            </a:r>
            <a:endParaRPr/>
          </a:p>
        </p:txBody>
      </p:sp>
      <p:sp>
        <p:nvSpPr>
          <p:cNvPr id="69" name="CustomShape 2"/>
          <p:cNvSpPr/>
          <p:nvPr/>
        </p:nvSpPr>
        <p:spPr>
          <a:xfrm>
            <a:off x="360720" y="1643040"/>
            <a:ext cx="463320" cy="5407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c1be"/>
              </a:gs>
              <a:gs pos="100000">
                <a:srgbClr val="ffe5e5"/>
              </a:gs>
            </a:gsLst>
            <a:lin ang="16200000"/>
          </a:gradFill>
          <a:ln w="9360">
            <a:solidFill>
              <a:srgbClr val="be4b48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2.</a:t>
            </a:r>
            <a:endParaRPr/>
          </a:p>
        </p:txBody>
      </p:sp>
      <p:pic>
        <p:nvPicPr>
          <p:cNvPr id="70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210680" y="2408400"/>
            <a:ext cx="7379280" cy="4449240"/>
          </a:xfrm>
          <a:prstGeom prst="rect">
            <a:avLst/>
          </a:prstGeom>
          <a:ln w="12600">
            <a:solidFill>
              <a:srgbClr val="000000"/>
            </a:solidFill>
            <a:miter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Рисунок 8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53440" y="244440"/>
            <a:ext cx="2919600" cy="1365120"/>
          </a:xfrm>
          <a:prstGeom prst="rect">
            <a:avLst/>
          </a:prstGeom>
          <a:ln>
            <a:noFill/>
          </a:ln>
        </p:spPr>
      </p:pic>
      <p:sp>
        <p:nvSpPr>
          <p:cNvPr id="72" name="CustomShape 1"/>
          <p:cNvSpPr/>
          <p:nvPr/>
        </p:nvSpPr>
        <p:spPr>
          <a:xfrm>
            <a:off x="978840" y="1609920"/>
            <a:ext cx="8023320" cy="57384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d0d0d0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round/>
          </a:ln>
        </p:spPr>
        <p:txBody>
          <a:bodyPr lIns="90000" rIns="90000" tIns="45000" bIns="45000" anchor="ctr"/>
          <a:p>
            <a:pPr algn="just">
              <a:lnSpc>
                <a:spcPct val="115000"/>
              </a:lnSpc>
            </a:pPr>
            <a:r>
              <a:rPr lang="ru-RU">
                <a:solidFill>
                  <a:srgbClr val="000000"/>
                </a:solidFill>
                <a:latin typeface="Times New Roman"/>
              </a:rPr>
              <a:t>Скопировать ссылку, содержащую запрещённую информацию и указать данный адрес в строке «Указатель страницы сайта в сети «Интернет».</a:t>
            </a:r>
            <a:endParaRPr/>
          </a:p>
        </p:txBody>
      </p:sp>
      <p:sp>
        <p:nvSpPr>
          <p:cNvPr id="73" name="CustomShape 2"/>
          <p:cNvSpPr/>
          <p:nvPr/>
        </p:nvSpPr>
        <p:spPr>
          <a:xfrm>
            <a:off x="360720" y="1643040"/>
            <a:ext cx="463320" cy="5407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c1be"/>
              </a:gs>
              <a:gs pos="100000">
                <a:srgbClr val="ffe5e5"/>
              </a:gs>
            </a:gsLst>
            <a:lin ang="16200000"/>
          </a:gradFill>
          <a:ln w="9360">
            <a:solidFill>
              <a:srgbClr val="be4b48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3.</a:t>
            </a:r>
            <a:endParaRPr/>
          </a:p>
        </p:txBody>
      </p:sp>
      <p:pic>
        <p:nvPicPr>
          <p:cNvPr id="74" name="Picture 6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428480" y="2300400"/>
            <a:ext cx="6729120" cy="45572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Рисунок 8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53440" y="244440"/>
            <a:ext cx="2919600" cy="1365120"/>
          </a:xfrm>
          <a:prstGeom prst="rect">
            <a:avLst/>
          </a:prstGeom>
          <a:ln>
            <a:noFill/>
          </a:ln>
        </p:spPr>
      </p:pic>
      <p:sp>
        <p:nvSpPr>
          <p:cNvPr id="76" name="CustomShape 1"/>
          <p:cNvSpPr/>
          <p:nvPr/>
        </p:nvSpPr>
        <p:spPr>
          <a:xfrm>
            <a:off x="978840" y="1648440"/>
            <a:ext cx="8023320" cy="5407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d0d0d0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round/>
          </a:ln>
        </p:spPr>
        <p:txBody>
          <a:bodyPr lIns="90000" rIns="90000" tIns="45000" bIns="45000" anchor="ctr"/>
          <a:p>
            <a:pPr algn="just">
              <a:lnSpc>
                <a:spcPct val="115000"/>
              </a:lnSpc>
            </a:pPr>
            <a:r>
              <a:rPr lang="ru-RU">
                <a:solidFill>
                  <a:srgbClr val="000000"/>
                </a:solidFill>
                <a:latin typeface="Times New Roman"/>
              </a:rPr>
              <a:t>Выбрать источник и тип информации (например, признаки призыва к самоубийству).</a:t>
            </a:r>
            <a:endParaRPr/>
          </a:p>
        </p:txBody>
      </p:sp>
      <p:sp>
        <p:nvSpPr>
          <p:cNvPr id="77" name="CustomShape 2"/>
          <p:cNvSpPr/>
          <p:nvPr/>
        </p:nvSpPr>
        <p:spPr>
          <a:xfrm>
            <a:off x="360720" y="1643040"/>
            <a:ext cx="463320" cy="5407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c1be"/>
              </a:gs>
              <a:gs pos="100000">
                <a:srgbClr val="ffe5e5"/>
              </a:gs>
            </a:gsLst>
            <a:lin ang="16200000"/>
          </a:gradFill>
          <a:ln w="9360">
            <a:solidFill>
              <a:srgbClr val="be4b48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4.</a:t>
            </a:r>
            <a:endParaRPr/>
          </a:p>
        </p:txBody>
      </p:sp>
      <p:pic>
        <p:nvPicPr>
          <p:cNvPr id="78" name="Picture 6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3743280" y="3322080"/>
            <a:ext cx="5400360" cy="3431880"/>
          </a:xfrm>
          <a:prstGeom prst="rect">
            <a:avLst/>
          </a:prstGeom>
          <a:ln>
            <a:noFill/>
          </a:ln>
        </p:spPr>
      </p:pic>
      <p:pic>
        <p:nvPicPr>
          <p:cNvPr id="79" name="Picture 5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21320" y="2577960"/>
            <a:ext cx="5032080" cy="3139920"/>
          </a:xfrm>
          <a:prstGeom prst="rect">
            <a:avLst/>
          </a:prstGeom>
          <a:ln>
            <a:noFill/>
          </a:ln>
        </p:spPr>
      </p:pic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Рисунок 8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53440" y="244440"/>
            <a:ext cx="2919600" cy="1365120"/>
          </a:xfrm>
          <a:prstGeom prst="rect">
            <a:avLst/>
          </a:prstGeom>
          <a:ln>
            <a:noFill/>
          </a:ln>
        </p:spPr>
      </p:pic>
      <p:sp>
        <p:nvSpPr>
          <p:cNvPr id="81" name="CustomShape 1"/>
          <p:cNvSpPr/>
          <p:nvPr/>
        </p:nvSpPr>
        <p:spPr>
          <a:xfrm>
            <a:off x="978840" y="1648440"/>
            <a:ext cx="8023320" cy="5407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d0d0d0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round/>
          </a:ln>
        </p:spPr>
        <p:txBody>
          <a:bodyPr lIns="90000" rIns="90000" tIns="45000" bIns="45000" anchor="ctr"/>
          <a:p>
            <a:pPr algn="just">
              <a:lnSpc>
                <a:spcPct val="115000"/>
              </a:lnSpc>
            </a:pPr>
            <a:r>
              <a:rPr lang="ru-RU">
                <a:solidFill>
                  <a:srgbClr val="000000"/>
                </a:solidFill>
                <a:latin typeface="Times New Roman"/>
              </a:rPr>
              <a:t>Сделать скриншот страницы с запрещённой информацией (при  желании).</a:t>
            </a:r>
            <a:endParaRPr/>
          </a:p>
        </p:txBody>
      </p:sp>
      <p:sp>
        <p:nvSpPr>
          <p:cNvPr id="82" name="CustomShape 2"/>
          <p:cNvSpPr/>
          <p:nvPr/>
        </p:nvSpPr>
        <p:spPr>
          <a:xfrm>
            <a:off x="360720" y="1643040"/>
            <a:ext cx="463320" cy="5407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c1be"/>
              </a:gs>
              <a:gs pos="100000">
                <a:srgbClr val="ffe5e5"/>
              </a:gs>
            </a:gsLst>
            <a:lin ang="16200000"/>
          </a:gradFill>
          <a:ln w="9360">
            <a:solidFill>
              <a:srgbClr val="be4b48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5.</a:t>
            </a:r>
            <a:endParaRPr/>
          </a:p>
        </p:txBody>
      </p:sp>
      <p:pic>
        <p:nvPicPr>
          <p:cNvPr id="83" name="Picture 6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167840" y="2320920"/>
            <a:ext cx="7644960" cy="4536720"/>
          </a:xfrm>
          <a:prstGeom prst="rect">
            <a:avLst/>
          </a:prstGeom>
          <a:ln>
            <a:noFill/>
          </a:ln>
        </p:spPr>
      </p:pic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Рисунок 8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53440" y="244440"/>
            <a:ext cx="2919600" cy="1365120"/>
          </a:xfrm>
          <a:prstGeom prst="rect">
            <a:avLst/>
          </a:prstGeom>
          <a:ln>
            <a:noFill/>
          </a:ln>
        </p:spPr>
      </p:pic>
      <p:sp>
        <p:nvSpPr>
          <p:cNvPr id="85" name="CustomShape 1"/>
          <p:cNvSpPr/>
          <p:nvPr/>
        </p:nvSpPr>
        <p:spPr>
          <a:xfrm>
            <a:off x="978840" y="1501560"/>
            <a:ext cx="8023320" cy="82404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d0d0d0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round/>
          </a:ln>
        </p:spPr>
        <p:txBody>
          <a:bodyPr lIns="90000" rIns="90000" tIns="45000" bIns="45000" anchor="ctr"/>
          <a:p>
            <a:pPr algn="just">
              <a:lnSpc>
                <a:spcPct val="115000"/>
              </a:lnSpc>
            </a:pPr>
            <a:r>
              <a:rPr lang="ru-RU">
                <a:solidFill>
                  <a:srgbClr val="000000"/>
                </a:solidFill>
                <a:latin typeface="Times New Roman"/>
              </a:rPr>
              <a:t>Указать: какую информацию содержит данный сайт: видео изображения, фото изображения, текст, online-трансляция, другая информация (можно выбрать все пункты); способ доступа к информации (свободный или ограниченный).</a:t>
            </a:r>
            <a:endParaRPr/>
          </a:p>
        </p:txBody>
      </p:sp>
      <p:sp>
        <p:nvSpPr>
          <p:cNvPr id="86" name="CustomShape 2"/>
          <p:cNvSpPr/>
          <p:nvPr/>
        </p:nvSpPr>
        <p:spPr>
          <a:xfrm>
            <a:off x="360720" y="1643040"/>
            <a:ext cx="463320" cy="5407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c1be"/>
              </a:gs>
              <a:gs pos="100000">
                <a:srgbClr val="ffe5e5"/>
              </a:gs>
            </a:gsLst>
            <a:lin ang="16200000"/>
          </a:gradFill>
          <a:ln w="9360">
            <a:solidFill>
              <a:srgbClr val="be4b48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6.</a:t>
            </a:r>
            <a:endParaRPr/>
          </a:p>
        </p:txBody>
      </p:sp>
      <p:pic>
        <p:nvPicPr>
          <p:cNvPr id="87" name="Picture 4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345680" y="2464920"/>
            <a:ext cx="6648120" cy="4238280"/>
          </a:xfrm>
          <a:prstGeom prst="rect">
            <a:avLst/>
          </a:prstGeom>
          <a:ln>
            <a:noFill/>
          </a:ln>
        </p:spPr>
      </p:pic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Рисунок 8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53440" y="244440"/>
            <a:ext cx="2919600" cy="1365120"/>
          </a:xfrm>
          <a:prstGeom prst="rect">
            <a:avLst/>
          </a:prstGeom>
          <a:ln>
            <a:noFill/>
          </a:ln>
        </p:spPr>
      </p:pic>
      <p:sp>
        <p:nvSpPr>
          <p:cNvPr id="89" name="CustomShape 1"/>
          <p:cNvSpPr/>
          <p:nvPr/>
        </p:nvSpPr>
        <p:spPr>
          <a:xfrm>
            <a:off x="978840" y="1648440"/>
            <a:ext cx="8023320" cy="5407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d0d0d0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round/>
          </a:ln>
        </p:spPr>
        <p:txBody>
          <a:bodyPr lIns="90000" rIns="90000" tIns="45000" bIns="45000" anchor="ctr"/>
          <a:p>
            <a:pPr algn="just">
              <a:lnSpc>
                <a:spcPct val="115000"/>
              </a:lnSpc>
            </a:pPr>
            <a:r>
              <a:rPr lang="ru-RU">
                <a:solidFill>
                  <a:srgbClr val="000000"/>
                </a:solidFill>
                <a:latin typeface="Times New Roman"/>
              </a:rPr>
              <a:t>Заполнить данные о себе и ввести защитный код (отметить поле «направлять ответ по электронной почте»).</a:t>
            </a:r>
            <a:endParaRPr/>
          </a:p>
        </p:txBody>
      </p:sp>
      <p:sp>
        <p:nvSpPr>
          <p:cNvPr id="90" name="CustomShape 2"/>
          <p:cNvSpPr/>
          <p:nvPr/>
        </p:nvSpPr>
        <p:spPr>
          <a:xfrm>
            <a:off x="360720" y="1643040"/>
            <a:ext cx="463320" cy="5407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c1be"/>
              </a:gs>
              <a:gs pos="100000">
                <a:srgbClr val="ffe5e5"/>
              </a:gs>
            </a:gsLst>
            <a:lin ang="16200000"/>
          </a:gradFill>
          <a:ln w="9360">
            <a:solidFill>
              <a:srgbClr val="be4b48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7.</a:t>
            </a:r>
            <a:endParaRPr/>
          </a:p>
        </p:txBody>
      </p:sp>
      <p:pic>
        <p:nvPicPr>
          <p:cNvPr id="91" name="Picture 6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007520" y="2228040"/>
            <a:ext cx="4826880" cy="4459320"/>
          </a:xfrm>
          <a:prstGeom prst="rect">
            <a:avLst/>
          </a:prstGeom>
          <a:ln>
            <a:noFill/>
          </a:ln>
        </p:spPr>
      </p:pic>
      <p:sp>
        <p:nvSpPr>
          <p:cNvPr id="92" name="CustomShape 3"/>
          <p:cNvSpPr/>
          <p:nvPr/>
        </p:nvSpPr>
        <p:spPr>
          <a:xfrm>
            <a:off x="1367640" y="2888280"/>
            <a:ext cx="2639880" cy="3107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Times New Roman"/>
              </a:rPr>
              <a:t>Данные о себе заполнять не обязательно 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Times New Roman"/>
              </a:rPr>
              <a:t>(но желательно)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Times New Roman"/>
              </a:rPr>
              <a:t>Электронная почта указывается для связи с Вами о результатах рассмотрения Вашей заявки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